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48"/>
  </p:notesMasterIdLst>
  <p:sldIdLst>
    <p:sldId id="289" r:id="rId3"/>
    <p:sldId id="328" r:id="rId4"/>
    <p:sldId id="266" r:id="rId5"/>
    <p:sldId id="257" r:id="rId6"/>
    <p:sldId id="290" r:id="rId7"/>
    <p:sldId id="271" r:id="rId8"/>
    <p:sldId id="380" r:id="rId9"/>
    <p:sldId id="297" r:id="rId10"/>
    <p:sldId id="299" r:id="rId11"/>
    <p:sldId id="300" r:id="rId12"/>
    <p:sldId id="377" r:id="rId13"/>
    <p:sldId id="378" r:id="rId14"/>
    <p:sldId id="379" r:id="rId15"/>
    <p:sldId id="356" r:id="rId16"/>
    <p:sldId id="357" r:id="rId17"/>
    <p:sldId id="358" r:id="rId18"/>
    <p:sldId id="359" r:id="rId19"/>
    <p:sldId id="360" r:id="rId20"/>
    <p:sldId id="291" r:id="rId21"/>
    <p:sldId id="334" r:id="rId22"/>
    <p:sldId id="371" r:id="rId23"/>
    <p:sldId id="372" r:id="rId24"/>
    <p:sldId id="373" r:id="rId25"/>
    <p:sldId id="374" r:id="rId26"/>
    <p:sldId id="375" r:id="rId27"/>
    <p:sldId id="376" r:id="rId28"/>
    <p:sldId id="367" r:id="rId29"/>
    <p:sldId id="368" r:id="rId30"/>
    <p:sldId id="369" r:id="rId31"/>
    <p:sldId id="370" r:id="rId32"/>
    <p:sldId id="306" r:id="rId33"/>
    <p:sldId id="307" r:id="rId34"/>
    <p:sldId id="308" r:id="rId35"/>
    <p:sldId id="355" r:id="rId36"/>
    <p:sldId id="309" r:id="rId37"/>
    <p:sldId id="310" r:id="rId38"/>
    <p:sldId id="329" r:id="rId39"/>
    <p:sldId id="330" r:id="rId40"/>
    <p:sldId id="332" r:id="rId41"/>
    <p:sldId id="333" r:id="rId42"/>
    <p:sldId id="292" r:id="rId43"/>
    <p:sldId id="326" r:id="rId44"/>
    <p:sldId id="331" r:id="rId45"/>
    <p:sldId id="293" r:id="rId46"/>
    <p:sldId id="352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328"/>
            <p14:sldId id="266"/>
            <p14:sldId id="257"/>
            <p14:sldId id="290"/>
            <p14:sldId id="271"/>
            <p14:sldId id="380"/>
            <p14:sldId id="297"/>
            <p14:sldId id="299"/>
            <p14:sldId id="300"/>
            <p14:sldId id="377"/>
            <p14:sldId id="378"/>
            <p14:sldId id="379"/>
            <p14:sldId id="356"/>
            <p14:sldId id="357"/>
            <p14:sldId id="358"/>
            <p14:sldId id="359"/>
            <p14:sldId id="360"/>
            <p14:sldId id="291"/>
            <p14:sldId id="334"/>
            <p14:sldId id="371"/>
            <p14:sldId id="372"/>
            <p14:sldId id="373"/>
            <p14:sldId id="374"/>
            <p14:sldId id="375"/>
            <p14:sldId id="376"/>
            <p14:sldId id="367"/>
            <p14:sldId id="368"/>
            <p14:sldId id="369"/>
            <p14:sldId id="370"/>
            <p14:sldId id="306"/>
            <p14:sldId id="307"/>
            <p14:sldId id="308"/>
            <p14:sldId id="355"/>
            <p14:sldId id="309"/>
            <p14:sldId id="310"/>
            <p14:sldId id="329"/>
            <p14:sldId id="330"/>
            <p14:sldId id="332"/>
            <p14:sldId id="333"/>
            <p14:sldId id="292"/>
            <p14:sldId id="326"/>
            <p14:sldId id="331"/>
            <p14:sldId id="293"/>
            <p14:sldId id="352"/>
          </p14:sldIdLst>
        </p14:section>
        <p14:section name="使用技巧" id="{6FE33AF1-5061-41A8-B0E8-B7E8D44B3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37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svg"/><Relationship Id="rId4" Type="http://schemas.openxmlformats.org/officeDocument/2006/relationships/image" Target="../media/image20.png"/><Relationship Id="rId9" Type="http://schemas.openxmlformats.org/officeDocument/2006/relationships/image" Target="../media/image2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36.svg"/><Relationship Id="rId4" Type="http://schemas.openxmlformats.org/officeDocument/2006/relationships/image" Target="../media/image64.png"/><Relationship Id="rId9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5842" y="1580764"/>
            <a:ext cx="8546282" cy="175432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选做部分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2618" y="4138596"/>
            <a:ext cx="3546763" cy="307777"/>
          </a:xfrm>
        </p:spPr>
        <p:txBody>
          <a:bodyPr/>
          <a:lstStyle/>
          <a:p>
            <a:r>
              <a:rPr lang="zh-CN" altLang="en-US" sz="1400" dirty="0" smtClean="0"/>
              <a:t>裴启智 雷雨轩 张万林 曲阳</a:t>
            </a:r>
            <a:endParaRPr lang="af-ZA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Function-Info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0291" y="1496291"/>
            <a:ext cx="3879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统计函数的相关信息，包括：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1. </a:t>
            </a:r>
            <a:r>
              <a:rPr lang="zh-CN" altLang="en-US" sz="2400" dirty="0" smtClean="0"/>
              <a:t>函数名</a:t>
            </a:r>
            <a:endParaRPr lang="en-US" altLang="zh-CN" sz="2400" dirty="0" smtClean="0"/>
          </a:p>
          <a:p>
            <a:r>
              <a:rPr lang="en-US" altLang="zh-CN" sz="2400" dirty="0" smtClean="0"/>
              <a:t>2. </a:t>
            </a:r>
            <a:r>
              <a:rPr lang="zh-CN" altLang="en-US" sz="2400" dirty="0" smtClean="0"/>
              <a:t>函数参数个数</a:t>
            </a:r>
            <a:endParaRPr lang="en-US" altLang="zh-CN" sz="2400" dirty="0" smtClean="0"/>
          </a:p>
          <a:p>
            <a:r>
              <a:rPr lang="en-US" altLang="zh-CN" sz="2400" dirty="0" smtClean="0"/>
              <a:t>3. </a:t>
            </a:r>
            <a:r>
              <a:rPr lang="zh-CN" altLang="en-US" sz="2400" dirty="0" smtClean="0"/>
              <a:t>函数被调用的次数</a:t>
            </a:r>
            <a:endParaRPr lang="en-US" altLang="zh-CN" sz="2400" dirty="0" smtClean="0"/>
          </a:p>
          <a:p>
            <a:r>
              <a:rPr lang="en-US" altLang="zh-CN" sz="2400" dirty="0" smtClean="0"/>
              <a:t>4. </a:t>
            </a:r>
            <a:r>
              <a:rPr lang="zh-CN" altLang="en-US" sz="2400" dirty="0" smtClean="0"/>
              <a:t>函数所包含的基本块个数</a:t>
            </a:r>
            <a:endParaRPr lang="en-US" altLang="zh-CN" sz="2400" dirty="0" smtClean="0"/>
          </a:p>
          <a:p>
            <a:r>
              <a:rPr lang="en-US" altLang="zh-CN" sz="2400" dirty="0" smtClean="0"/>
              <a:t>5. </a:t>
            </a:r>
            <a:r>
              <a:rPr lang="zh-CN" altLang="en-US" sz="2400" dirty="0" smtClean="0"/>
              <a:t>函数</a:t>
            </a:r>
            <a:r>
              <a:rPr lang="zh-CN" altLang="en-US" sz="2400" dirty="0"/>
              <a:t>所包含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LLVM IR</a:t>
            </a:r>
            <a:r>
              <a:rPr lang="zh-CN" altLang="en-US" sz="2400" dirty="0" smtClean="0"/>
              <a:t>指令数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742546" y="96276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46" y="1332101"/>
            <a:ext cx="2800893" cy="2428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42546" y="3945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46" y="4314649"/>
            <a:ext cx="4688474" cy="21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194435"/>
            <a:ext cx="1094994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Pass</a:t>
            </a:r>
            <a:r>
              <a:rPr lang="zh-CN" altLang="en-US" sz="2000" dirty="0"/>
              <a:t>完成工作：计算各个基本块可用表达式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/>
              <a:t>集合</a:t>
            </a:r>
          </a:p>
          <a:p>
            <a:r>
              <a:rPr lang="zh-CN" altLang="en-US" sz="2000" dirty="0"/>
              <a:t>类定义：定义</a:t>
            </a:r>
            <a:r>
              <a:rPr lang="en-US" altLang="zh-CN" sz="2000" dirty="0"/>
              <a:t>Expr</a:t>
            </a:r>
            <a:r>
              <a:rPr lang="zh-CN" altLang="en-US" sz="2000" dirty="0"/>
              <a:t>类，并重载</a:t>
            </a:r>
            <a:r>
              <a:rPr lang="en-US" altLang="zh-CN" sz="2000" dirty="0"/>
              <a:t>“==”</a:t>
            </a:r>
            <a:r>
              <a:rPr lang="zh-CN" altLang="en-US" sz="2000" dirty="0"/>
              <a:t>运算符，以便后续判断表达式是否相同：</a:t>
            </a:r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000" dirty="0" err="1"/>
              <a:t>runOnFunction</a:t>
            </a:r>
            <a:r>
              <a:rPr lang="en-US" altLang="zh-CN" sz="2000" dirty="0"/>
              <a:t>()</a:t>
            </a:r>
            <a:r>
              <a:rPr lang="zh-CN" altLang="en-US" sz="2000" dirty="0"/>
              <a:t>函数主要流程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zh-CN" altLang="en-US" sz="2000" dirty="0"/>
          </a:p>
          <a:p>
            <a:pPr marL="457200" indent="-457200">
              <a:buAutoNum type="arabicPeriod"/>
            </a:pPr>
            <a:r>
              <a:rPr lang="zh-CN" altLang="en-US" sz="2000" dirty="0" smtClean="0"/>
              <a:t>计算</a:t>
            </a:r>
            <a:r>
              <a:rPr lang="zh-CN" altLang="en-US" sz="2000" dirty="0"/>
              <a:t>各基本块</a:t>
            </a:r>
            <a:r>
              <a:rPr lang="en-US" altLang="zh-CN" sz="2000" dirty="0"/>
              <a:t>gen</a:t>
            </a:r>
            <a:r>
              <a:rPr lang="zh-CN" altLang="en-US" sz="2000" dirty="0"/>
              <a:t>，</a:t>
            </a:r>
            <a:r>
              <a:rPr lang="en-US" altLang="zh-CN" sz="2000" dirty="0"/>
              <a:t> kill</a:t>
            </a:r>
            <a:r>
              <a:rPr lang="zh-CN" altLang="en-US" sz="2000" dirty="0"/>
              <a:t>集合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indent="-457200">
              <a:buAutoNum type="arabicPeriod"/>
            </a:pPr>
            <a:endParaRPr lang="zh-CN" altLang="en-US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将</a:t>
            </a:r>
            <a:r>
              <a:rPr lang="en-US" altLang="zh-CN" sz="2000" dirty="0"/>
              <a:t>gen</a:t>
            </a:r>
            <a:r>
              <a:rPr lang="zh-CN" altLang="en-US" sz="2000" dirty="0"/>
              <a:t>，</a:t>
            </a:r>
            <a:r>
              <a:rPr lang="en-US" altLang="zh-CN" sz="2000" dirty="0"/>
              <a:t>kill</a:t>
            </a:r>
            <a:r>
              <a:rPr lang="zh-CN" altLang="en-US" sz="2000" dirty="0"/>
              <a:t>计算结果由</a:t>
            </a:r>
            <a:r>
              <a:rPr lang="en-US" altLang="zh-CN" sz="2000" dirty="0"/>
              <a:t>set&lt;Expr*&gt;</a:t>
            </a:r>
            <a:r>
              <a:rPr lang="zh-CN" altLang="en-US" sz="2000" dirty="0"/>
              <a:t>转换为</a:t>
            </a:r>
            <a:r>
              <a:rPr lang="en-US" altLang="zh-CN" sz="2000" dirty="0" err="1"/>
              <a:t>BitVector</a:t>
            </a:r>
            <a:r>
              <a:rPr lang="zh-CN" altLang="en-US" sz="2000" dirty="0"/>
              <a:t>类型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初始化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根据算法迭代计算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输出计算结果。输出形式即为</a:t>
            </a:r>
            <a:r>
              <a:rPr lang="en-US" altLang="zh-CN" sz="2000" dirty="0" err="1"/>
              <a:t>BitVector</a:t>
            </a:r>
            <a:r>
              <a:rPr lang="zh-CN" altLang="en-US" sz="2000" dirty="0"/>
              <a:t>的</a:t>
            </a:r>
            <a:r>
              <a:rPr lang="en-US" altLang="zh-CN" sz="2000" dirty="0"/>
              <a:t>01</a:t>
            </a:r>
            <a:r>
              <a:rPr lang="zh-CN" altLang="en-US" sz="2000" dirty="0"/>
              <a:t>串。</a:t>
            </a:r>
          </a:p>
          <a:p>
            <a:endParaRPr lang="zh-CN" altLang="en-US" dirty="0"/>
          </a:p>
        </p:txBody>
      </p:sp>
      <p:pic>
        <p:nvPicPr>
          <p:cNvPr id="4" name="图片 3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80" y="2093595"/>
            <a:ext cx="5476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0875" y="1243965"/>
            <a:ext cx="3304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测试代码：</a:t>
            </a:r>
          </a:p>
        </p:txBody>
      </p:sp>
      <p:pic>
        <p:nvPicPr>
          <p:cNvPr id="4" name="图片 3" descr="QQ截图20210128225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1233805"/>
            <a:ext cx="3750945" cy="3366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780" y="5095875"/>
            <a:ext cx="2219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输出：</a:t>
            </a:r>
          </a:p>
        </p:txBody>
      </p:sp>
      <p:pic>
        <p:nvPicPr>
          <p:cNvPr id="7" name="图片 6" descr="QQ截图20210128224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342130"/>
            <a:ext cx="8385175" cy="2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49" y="1194435"/>
            <a:ext cx="1122275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/>
              <a:t>不足</a:t>
            </a:r>
            <a:r>
              <a:rPr lang="zh-CN" sz="2400" dirty="0" smtClean="0"/>
              <a:t>：</a:t>
            </a:r>
            <a:endParaRPr lang="en-US" altLang="zh-CN" sz="2400" dirty="0" smtClean="0"/>
          </a:p>
          <a:p>
            <a:endParaRPr lang="zh-CN" sz="2400" dirty="0"/>
          </a:p>
          <a:p>
            <a:r>
              <a:rPr lang="zh-CN" sz="2200" dirty="0"/>
              <a:t>由于</a:t>
            </a:r>
            <a:r>
              <a:rPr lang="en-US" altLang="zh-CN" sz="2200" dirty="0"/>
              <a:t>LLVM IR</a:t>
            </a:r>
            <a:r>
              <a:rPr lang="zh-CN" altLang="en-US" sz="2200" dirty="0"/>
              <a:t>的代码形式，所有指令运算对象都是不重复的临时寄存器，导致尽管</a:t>
            </a:r>
            <a:r>
              <a:rPr lang="zh-CN" altLang="en-US" sz="2200" dirty="0" smtClean="0"/>
              <a:t>算法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zh-CN" altLang="en-US" sz="2200" dirty="0" smtClean="0"/>
              <a:t>实现</a:t>
            </a:r>
            <a:r>
              <a:rPr lang="zh-CN" altLang="en-US" sz="2200" dirty="0"/>
              <a:t>了，但可用表达式分析结果比较平凡：</a:t>
            </a:r>
          </a:p>
          <a:p>
            <a:endParaRPr lang="en-US" altLang="zh-CN" sz="2200" dirty="0" smtClean="0"/>
          </a:p>
          <a:p>
            <a:r>
              <a:rPr lang="zh-CN" altLang="en-US" sz="2200" dirty="0" smtClean="0"/>
              <a:t>所有</a:t>
            </a:r>
            <a:r>
              <a:rPr lang="zh-CN" altLang="en-US" sz="2200" dirty="0"/>
              <a:t>块的</a:t>
            </a:r>
            <a:r>
              <a:rPr lang="en-US" altLang="zh-CN" sz="2200" dirty="0"/>
              <a:t>kill</a:t>
            </a:r>
            <a:r>
              <a:rPr lang="zh-CN" altLang="en-US" sz="2200" dirty="0"/>
              <a:t>集合都为空；各个块的</a:t>
            </a:r>
            <a:r>
              <a:rPr lang="en-US" altLang="zh-CN" sz="2200" dirty="0"/>
              <a:t>gen</a:t>
            </a:r>
            <a:r>
              <a:rPr lang="zh-CN" altLang="en-US" sz="2200" dirty="0"/>
              <a:t>集合是对全集的一个划分；对每个块都有</a:t>
            </a:r>
            <a:r>
              <a:rPr lang="en-US" altLang="zh-CN" sz="2200" dirty="0"/>
              <a:t>out = gen</a:t>
            </a:r>
            <a:r>
              <a:rPr lang="zh-CN" altLang="en-US" sz="2200" dirty="0"/>
              <a:t>。</a:t>
            </a:r>
          </a:p>
          <a:p>
            <a:endParaRPr lang="en-US" altLang="zh-CN" sz="2200" dirty="0" smtClean="0"/>
          </a:p>
          <a:p>
            <a:r>
              <a:rPr lang="zh-CN" altLang="en-US" sz="2200" dirty="0" smtClean="0"/>
              <a:t>从</a:t>
            </a:r>
            <a:r>
              <a:rPr lang="zh-CN" altLang="en-US" sz="2200" dirty="0"/>
              <a:t>之前的运行结果上也可以看到。</a:t>
            </a:r>
          </a:p>
          <a:p>
            <a:endParaRPr lang="zh-CN" altLang="en-US" sz="2200" dirty="0"/>
          </a:p>
          <a:p>
            <a:r>
              <a:rPr lang="zh-CN" altLang="en-US" sz="2200" dirty="0"/>
              <a:t>也因为这个原因，无法在这个</a:t>
            </a:r>
            <a:r>
              <a:rPr lang="en-US" altLang="zh-CN" sz="2200" dirty="0"/>
              <a:t>pass</a:t>
            </a:r>
            <a:r>
              <a:rPr lang="zh-CN" altLang="en-US" sz="2200" dirty="0"/>
              <a:t>的基础上写公共子表达式删除优化。</a:t>
            </a:r>
          </a:p>
          <a:p>
            <a:endParaRPr lang="zh-CN" altLang="en-US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446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8103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定义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2628111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从点</a:t>
            </a:r>
            <a:r>
              <a:rPr lang="en-US" altLang="zh-CN" dirty="0" smtClean="0"/>
              <a:t>p</a:t>
            </a:r>
            <a:r>
              <a:rPr lang="zh-CN" altLang="en-US" dirty="0" smtClean="0"/>
              <a:t>开始的某个路径上变量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的值是否可能被引用，对应于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是活跃</a:t>
            </a:r>
            <a:r>
              <a:rPr lang="en-US" altLang="zh-CN" dirty="0" smtClean="0"/>
              <a:t>/</a:t>
            </a:r>
            <a:r>
              <a:rPr lang="zh-CN" altLang="en-US" dirty="0" smtClean="0"/>
              <a:t>死亡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3709" y="344589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重点关注的四个量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56" y="5201535"/>
            <a:ext cx="6463814" cy="948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01" y="3445895"/>
            <a:ext cx="4125810" cy="13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548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2408625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首先初始化函数所有的基本块的</a:t>
            </a:r>
            <a:r>
              <a:rPr lang="en-US" altLang="zh-CN" dirty="0"/>
              <a:t>def</a:t>
            </a:r>
            <a:r>
              <a:rPr lang="zh-CN" altLang="en-US" dirty="0"/>
              <a:t>和</a:t>
            </a:r>
            <a:r>
              <a:rPr lang="en-US" altLang="zh-CN" dirty="0"/>
              <a:t>use</a:t>
            </a:r>
            <a:r>
              <a:rPr lang="zh-CN" altLang="en-US" dirty="0"/>
              <a:t>集合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0040" y="3195144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遍历每个基本块的每条指</a:t>
            </a:r>
            <a:r>
              <a:rPr lang="zh-CN" altLang="en-US" dirty="0" smtClean="0"/>
              <a:t>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0508" y="3944779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对每条指令</a:t>
            </a:r>
            <a:r>
              <a:rPr lang="zh-CN" altLang="en-US" dirty="0" smtClean="0"/>
              <a:t>的目的操作数，</a:t>
            </a:r>
            <a:r>
              <a:rPr lang="zh-CN" altLang="en-US" dirty="0"/>
              <a:t>若指令不是跳转或返回指</a:t>
            </a:r>
            <a:r>
              <a:rPr lang="zh-CN" altLang="en-US" dirty="0" smtClean="0"/>
              <a:t>令则加入</a:t>
            </a:r>
            <a:r>
              <a:rPr lang="en-US" altLang="zh-CN" dirty="0" smtClean="0"/>
              <a:t>def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00508" y="4620552"/>
            <a:ext cx="7135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对每</a:t>
            </a:r>
            <a:r>
              <a:rPr lang="zh-CN" altLang="en-US" dirty="0"/>
              <a:t>条指令的每个右操作</a:t>
            </a:r>
            <a:r>
              <a:rPr lang="zh-CN" altLang="en-US" dirty="0" smtClean="0"/>
              <a:t>数，</a:t>
            </a:r>
            <a:r>
              <a:rPr lang="zh-CN" altLang="en-US" dirty="0"/>
              <a:t>若不是常量、不是label、不是函数名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同</a:t>
            </a:r>
            <a:r>
              <a:rPr lang="zh-CN" altLang="en-US" dirty="0"/>
              <a:t>时在该基本块该指令前无定值，则加入use集合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1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183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1728479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按书上算法迭代运算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3709" y="2234478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需</a:t>
            </a:r>
            <a:r>
              <a:rPr lang="zh-CN" altLang="en-US" dirty="0"/>
              <a:t>重点注意</a:t>
            </a:r>
            <a:r>
              <a:rPr lang="en-US" altLang="zh-CN" dirty="0"/>
              <a:t>phi</a:t>
            </a:r>
            <a:r>
              <a:rPr lang="zh-CN" altLang="en-US" dirty="0"/>
              <a:t>结点的特殊处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因</a:t>
            </a:r>
            <a:r>
              <a:rPr lang="zh-CN" altLang="en-US" dirty="0"/>
              <a:t>为</a:t>
            </a:r>
            <a:r>
              <a:rPr lang="zh-CN" altLang="en-US" dirty="0" smtClean="0"/>
              <a:t>若基本块</a:t>
            </a:r>
            <a:r>
              <a:rPr lang="en-US" altLang="zh-CN" dirty="0"/>
              <a:t>1(</a:t>
            </a:r>
            <a:r>
              <a:rPr lang="zh-CN" altLang="en-US" dirty="0"/>
              <a:t>有变量</a:t>
            </a:r>
            <a:r>
              <a:rPr lang="en-US" altLang="zh-CN" dirty="0"/>
              <a:t>x1)</a:t>
            </a:r>
            <a:r>
              <a:rPr lang="zh-CN" altLang="en-US" dirty="0" smtClean="0"/>
              <a:t>和基本块</a:t>
            </a:r>
            <a:r>
              <a:rPr lang="en-US" altLang="zh-CN" dirty="0"/>
              <a:t>2</a:t>
            </a:r>
            <a:r>
              <a:rPr lang="zh-CN" altLang="en-US" dirty="0"/>
              <a:t>（有变量</a:t>
            </a:r>
            <a:r>
              <a:rPr lang="en-US" altLang="zh-CN" dirty="0"/>
              <a:t>x2</a:t>
            </a:r>
            <a:r>
              <a:rPr lang="zh-CN" altLang="en-US" dirty="0"/>
              <a:t>）的后继都</a:t>
            </a:r>
            <a:r>
              <a:rPr lang="zh-CN" altLang="en-US" dirty="0" smtClean="0"/>
              <a:t>是基本块</a:t>
            </a:r>
            <a:r>
              <a:rPr lang="en-US" altLang="zh-CN" dirty="0"/>
              <a:t>3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并</a:t>
            </a:r>
            <a:r>
              <a:rPr lang="zh-CN" altLang="en-US" dirty="0"/>
              <a:t>且在块</a:t>
            </a:r>
            <a:r>
              <a:rPr lang="en-US" altLang="zh-CN" dirty="0"/>
              <a:t>3</a:t>
            </a:r>
            <a:r>
              <a:rPr lang="zh-CN" altLang="en-US" dirty="0"/>
              <a:t>里有指令形</a:t>
            </a:r>
            <a:r>
              <a:rPr lang="zh-CN" altLang="en-US" dirty="0" smtClean="0"/>
              <a:t>如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i="1" dirty="0" smtClean="0"/>
              <a:t>%</a:t>
            </a:r>
            <a:r>
              <a:rPr lang="en-US" altLang="zh-CN" i="1" dirty="0"/>
              <a:t>11 = phi i32 [ %x1, %1 ], [ %x2, %2 ] 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那</a:t>
            </a:r>
            <a:r>
              <a:rPr lang="zh-CN" altLang="en-US" dirty="0"/>
              <a:t>么在计算块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OUT</a:t>
            </a:r>
            <a:r>
              <a:rPr lang="zh-CN" altLang="en-US" dirty="0"/>
              <a:t>集时，由于</a:t>
            </a:r>
            <a:r>
              <a:rPr lang="en-US" altLang="zh-CN" dirty="0"/>
              <a:t>x2</a:t>
            </a:r>
            <a:r>
              <a:rPr lang="zh-CN" altLang="en-US" dirty="0"/>
              <a:t>存在于块</a:t>
            </a:r>
            <a:r>
              <a:rPr lang="en-US" altLang="zh-CN" dirty="0"/>
              <a:t>3</a:t>
            </a:r>
            <a:r>
              <a:rPr lang="zh-CN" altLang="en-US" dirty="0"/>
              <a:t>的</a:t>
            </a:r>
            <a:r>
              <a:rPr lang="en-US" altLang="zh-CN" dirty="0"/>
              <a:t>IN</a:t>
            </a:r>
            <a:r>
              <a:rPr lang="zh-CN" altLang="en-US" dirty="0"/>
              <a:t>集中，所以需要剔除掉。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3711806"/>
            <a:ext cx="9872023" cy="31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03564" y="1440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66" y="1798791"/>
            <a:ext cx="7171425" cy="49151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91266" y="1440873"/>
            <a:ext cx="255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得到的</a:t>
            </a:r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函数的</a:t>
            </a:r>
            <a:r>
              <a:rPr lang="en-US" altLang="zh-CN" sz="1400" dirty="0" smtClean="0"/>
              <a:t>IR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468028"/>
            <a:ext cx="3627434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156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3" y="1942839"/>
            <a:ext cx="7171425" cy="49151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8313" y="1635062"/>
            <a:ext cx="255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得到的</a:t>
            </a:r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函数的</a:t>
            </a:r>
            <a:r>
              <a:rPr lang="en-US" altLang="zh-CN" sz="1400" dirty="0" smtClean="0"/>
              <a:t>IR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769" y="2328684"/>
            <a:ext cx="2606266" cy="3452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42393" y="1635061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函数每个基本块的活跃变量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387927" y="4054764"/>
            <a:ext cx="3334328" cy="8866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463769" y="3611418"/>
            <a:ext cx="2346589" cy="262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数据流优化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小组成员及分工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数据流优化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9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84871" y="999262"/>
            <a:ext cx="3829050" cy="954107"/>
          </a:xfrm>
        </p:spPr>
        <p:txBody>
          <a:bodyPr/>
          <a:lstStyle/>
          <a:p>
            <a:r>
              <a:rPr lang="zh-CN" altLang="en-US" dirty="0"/>
              <a:t>常量传播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强度削弱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算术不变量优化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984871" y="5355323"/>
            <a:ext cx="3829050" cy="954107"/>
          </a:xfrm>
        </p:spPr>
        <p:txBody>
          <a:bodyPr/>
          <a:lstStyle/>
          <a:p>
            <a:r>
              <a:rPr lang="zh-CN" altLang="en-US" dirty="0"/>
              <a:t>局部连续指令的优化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2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5927" y="1800830"/>
            <a:ext cx="8520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常</a:t>
            </a:r>
            <a:r>
              <a:rPr lang="zh-CN" altLang="en-US" dirty="0"/>
              <a:t>量折</a:t>
            </a:r>
            <a:r>
              <a:rPr lang="zh-CN" altLang="en-US" dirty="0" smtClean="0"/>
              <a:t>叠</a:t>
            </a:r>
            <a:r>
              <a:rPr lang="en-US" altLang="zh-CN" dirty="0" smtClean="0"/>
              <a:t>/ </a:t>
            </a:r>
            <a:r>
              <a:rPr lang="zh-CN" altLang="en-US" dirty="0" smtClean="0"/>
              <a:t>常</a:t>
            </a:r>
            <a:r>
              <a:rPr lang="zh-CN" altLang="en-US" dirty="0"/>
              <a:t>量传播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能</a:t>
            </a:r>
            <a:r>
              <a:rPr lang="zh-CN" altLang="en-US" dirty="0"/>
              <a:t>够计算出结果的变量直接替换为常量，并且能够把</a:t>
            </a:r>
            <a:r>
              <a:rPr lang="en-US" altLang="zh-CN" dirty="0"/>
              <a:t>SSA</a:t>
            </a:r>
            <a:r>
              <a:rPr lang="zh-CN" altLang="en-US" dirty="0"/>
              <a:t>形式下冗余的代码删去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07" y="3712745"/>
            <a:ext cx="1980890" cy="17736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5927" y="1219241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486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91280" y="2299853"/>
            <a:ext cx="552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遍</a:t>
            </a:r>
            <a:r>
              <a:rPr lang="zh-CN" altLang="en-US" dirty="0"/>
              <a:t>历所有指</a:t>
            </a:r>
            <a:r>
              <a:rPr lang="zh-CN" altLang="en-US" dirty="0" smtClean="0"/>
              <a:t>令，判</a:t>
            </a:r>
            <a:r>
              <a:rPr lang="zh-CN" altLang="en-US" dirty="0"/>
              <a:t>断是否为运算指令或</a:t>
            </a:r>
            <a:r>
              <a:rPr lang="en-US" altLang="zh-CN" dirty="0"/>
              <a:t>cmp</a:t>
            </a:r>
            <a:r>
              <a:rPr lang="zh-CN" altLang="en-US" dirty="0"/>
              <a:t>指令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43498" y="1392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91280" y="3188974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判断</a:t>
            </a:r>
            <a:r>
              <a:rPr lang="en-US" altLang="zh-CN" dirty="0"/>
              <a:t>operands</a:t>
            </a:r>
            <a:r>
              <a:rPr lang="zh-CN" altLang="en-US" dirty="0"/>
              <a:t>是否都为常数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91280" y="4170428"/>
            <a:ext cx="661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若全为常数，则将其计算出来并替换代码里所有该变量的</a:t>
            </a:r>
            <a:r>
              <a:rPr lang="en-US" altLang="zh-CN" dirty="0" smtClean="0"/>
              <a:t>use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1280" y="5151882"/>
            <a:ext cx="107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因为是</a:t>
            </a:r>
            <a:r>
              <a:rPr lang="en-US" altLang="zh-CN" dirty="0" smtClean="0"/>
              <a:t>SSA</a:t>
            </a:r>
            <a:r>
              <a:rPr lang="zh-CN" altLang="en-US" dirty="0" smtClean="0"/>
              <a:t>格式，对于</a:t>
            </a:r>
            <a:r>
              <a:rPr lang="en-US" altLang="zh-CN" dirty="0" smtClean="0"/>
              <a:t>a=3+5</a:t>
            </a:r>
            <a:r>
              <a:rPr lang="zh-CN" altLang="en-US" dirty="0" smtClean="0"/>
              <a:t>这样的指令，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的后续</a:t>
            </a:r>
            <a:r>
              <a:rPr lang="en-US" altLang="zh-CN" dirty="0" smtClean="0"/>
              <a:t>use</a:t>
            </a:r>
            <a:r>
              <a:rPr lang="zh-CN" altLang="en-US" dirty="0" smtClean="0"/>
              <a:t>已经被</a:t>
            </a:r>
            <a:r>
              <a:rPr lang="zh-CN" altLang="en-US" dirty="0"/>
              <a:t>常</a:t>
            </a:r>
            <a:r>
              <a:rPr lang="zh-CN" altLang="en-US" dirty="0" smtClean="0"/>
              <a:t>量</a:t>
            </a:r>
            <a:r>
              <a:rPr lang="en-US" altLang="zh-CN" dirty="0" smtClean="0"/>
              <a:t>8</a:t>
            </a:r>
            <a:r>
              <a:rPr lang="zh-CN" altLang="en-US" dirty="0" smtClean="0"/>
              <a:t>替换，所以最后删去这条冗余指令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2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734913"/>
            <a:ext cx="1621795" cy="2474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710" y="223568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ConstPropagation.c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37" y="2734913"/>
            <a:ext cx="6706181" cy="35664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063999" y="3251201"/>
            <a:ext cx="4082473" cy="822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63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734913"/>
            <a:ext cx="1621795" cy="2474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710" y="223568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ConstPropagation.c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优化后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44" y="2734913"/>
            <a:ext cx="6615653" cy="372130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02544" y="3241964"/>
            <a:ext cx="4581238" cy="6031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63710" y="2235685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ConstPropagation2.c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901775"/>
            <a:ext cx="1790298" cy="1790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10" y="2901775"/>
            <a:ext cx="4433361" cy="15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63710" y="2235685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ConstPropagation2.c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优化后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901775"/>
            <a:ext cx="1790298" cy="17902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78" y="2901775"/>
            <a:ext cx="4929064" cy="14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498E4-8D9C-9D43-B319-F80DD52A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24695"/>
            <a:ext cx="11347746" cy="3168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EFEC8E-C91D-1D49-8005-CB3FB4F91E29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算法分析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45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DED415-96C6-0A49-93DE-EBE11E6920FD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结果展示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861AD2-408C-704B-AB90-9575CE23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5" y="1792748"/>
            <a:ext cx="3540186" cy="34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DED415-96C6-0A49-93DE-EBE11E6920FD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结果展示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391860-5D70-5448-AF26-B552F055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644650"/>
            <a:ext cx="4660900" cy="3657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D84D25-4527-504B-96B5-5907E424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69" y="1689100"/>
            <a:ext cx="4711700" cy="3568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465F79-9ABD-8842-9ACD-66D28C496F74}"/>
              </a:ext>
            </a:extLst>
          </p:cNvPr>
          <p:cNvSpPr txBox="1"/>
          <p:nvPr/>
        </p:nvSpPr>
        <p:spPr>
          <a:xfrm>
            <a:off x="2049517" y="54706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CCFB86-0C65-CA46-AC1D-B5B0FC634E60}"/>
              </a:ext>
            </a:extLst>
          </p:cNvPr>
          <p:cNvSpPr txBox="1"/>
          <p:nvPr/>
        </p:nvSpPr>
        <p:spPr>
          <a:xfrm>
            <a:off x="8434552" y="54706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优化后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90550" y="1624695"/>
            <a:ext cx="2642177" cy="390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991569" y="1689100"/>
            <a:ext cx="2641958" cy="6199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4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1323439"/>
          </a:xfrm>
        </p:spPr>
        <p:txBody>
          <a:bodyPr/>
          <a:lstStyle/>
          <a:p>
            <a:r>
              <a:rPr lang="zh-CN" altLang="en-US" dirty="0" smtClean="0"/>
              <a:t>小组成员及分工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9709" y="4606445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2D88E6-F588-6D46-B885-2A971B2F8383}"/>
              </a:ext>
            </a:extLst>
          </p:cNvPr>
          <p:cNvSpPr txBox="1"/>
          <p:nvPr/>
        </p:nvSpPr>
        <p:spPr>
          <a:xfrm>
            <a:off x="590550" y="13939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现存问题：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1C4FA7-768E-3943-BB6A-A0ABB40F319D}"/>
              </a:ext>
            </a:extLst>
          </p:cNvPr>
          <p:cNvSpPr txBox="1"/>
          <p:nvPr/>
        </p:nvSpPr>
        <p:spPr>
          <a:xfrm>
            <a:off x="590550" y="1850569"/>
            <a:ext cx="9048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/>
          </a:p>
          <a:p>
            <a:r>
              <a:rPr lang="zh-CN" altLang="en-US" dirty="0"/>
              <a:t>由于对 </a:t>
            </a:r>
            <a:r>
              <a:rPr lang="en" altLang="zh-CN" dirty="0"/>
              <a:t>void </a:t>
            </a:r>
            <a:r>
              <a:rPr lang="en" altLang="zh-CN" dirty="0" err="1"/>
              <a:t>moveBefore</a:t>
            </a:r>
            <a:r>
              <a:rPr lang="en" altLang="zh-CN" dirty="0"/>
              <a:t>(Instruction *</a:t>
            </a:r>
            <a:r>
              <a:rPr lang="en" altLang="zh-CN" dirty="0" err="1"/>
              <a:t>MovePos</a:t>
            </a:r>
            <a:r>
              <a:rPr lang="en" altLang="zh-CN" dirty="0"/>
              <a:t>) </a:t>
            </a:r>
            <a:r>
              <a:rPr lang="zh-CN" altLang="en-US" dirty="0"/>
              <a:t>的行为不够理解， 导致每个循环只能</a:t>
            </a:r>
            <a:r>
              <a:rPr lang="zh-CN" altLang="en-US" dirty="0" smtClean="0"/>
              <a:t>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</a:t>
            </a:r>
            <a:r>
              <a:rPr lang="zh-CN" altLang="en-US" dirty="0"/>
              <a:t>指令的时候</a:t>
            </a:r>
            <a:r>
              <a:rPr lang="zh-CN" altLang="en-US" dirty="0" smtClean="0"/>
              <a:t>不能</a:t>
            </a:r>
            <a:r>
              <a:rPr lang="zh-CN" altLang="en-US" dirty="0"/>
              <a:t>把所有的循环不变量外提。如果循环中有多个不变量 ，外提一个后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就</a:t>
            </a:r>
            <a:r>
              <a:rPr lang="zh-CN" altLang="en-US" dirty="0"/>
              <a:t>无法继续遍历该基本块中的指令。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2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强度削弱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6400" y="1496291"/>
            <a:ext cx="80586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强度削弱：用一个较廉价的运算代替一个花费较大的</a:t>
            </a:r>
            <a:r>
              <a:rPr lang="zh-CN" altLang="en-US" dirty="0" smtClean="0"/>
              <a:t>运算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常见的强度削弱：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用加减法代替乘除法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用位移运算代替算术运算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我们针对乘</a:t>
            </a:r>
            <a:r>
              <a:rPr lang="en-US" altLang="zh-CN" dirty="0" smtClean="0"/>
              <a:t>2</a:t>
            </a:r>
            <a:r>
              <a:rPr lang="zh-CN" altLang="en-US" dirty="0" smtClean="0"/>
              <a:t>和除以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的操作进行了简单的优化，用算术左移和右移指令来替代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16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算术不变量的优化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16655" y="1634836"/>
            <a:ext cx="96487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大部分运算都有自己的算术不变量，即任何一个数</a:t>
            </a:r>
            <a:r>
              <a:rPr lang="zh-CN" altLang="en-US" dirty="0" smtClean="0"/>
              <a:t>和其算术</a:t>
            </a:r>
            <a:r>
              <a:rPr lang="zh-CN" altLang="en-US" dirty="0" smtClean="0"/>
              <a:t>不变量进行运算，结果仍为它自身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对于加法，算术不变量为</a:t>
            </a:r>
            <a:r>
              <a:rPr lang="en-US" altLang="zh-CN" dirty="0" smtClean="0"/>
              <a:t>0</a:t>
            </a:r>
          </a:p>
          <a:p>
            <a:endParaRPr lang="en-US" altLang="zh-CN" dirty="0"/>
          </a:p>
          <a:p>
            <a:r>
              <a:rPr lang="zh-CN" altLang="en-US" dirty="0" smtClean="0"/>
              <a:t>对于乘法和除法，算术不变量为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min</a:t>
            </a:r>
            <a:r>
              <a:rPr lang="zh-CN" altLang="en-US" dirty="0" smtClean="0"/>
              <a:t>运算，算术不变量为一组数中的最大值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max</a:t>
            </a:r>
            <a:r>
              <a:rPr lang="zh-CN" altLang="en-US" dirty="0" smtClean="0"/>
              <a:t>运算，算术不变量为一组数中的最小值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我们针对常见的加法和乘法的算术不变量进行了优化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5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连续指令的优化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671782"/>
            <a:ext cx="88857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对于形如</a:t>
            </a:r>
            <a:r>
              <a:rPr lang="en-US" altLang="zh-CN" dirty="0" smtClean="0"/>
              <a:t>b = a + </a:t>
            </a:r>
            <a:r>
              <a:rPr lang="en-US" altLang="zh-CN" dirty="0" err="1" smtClean="0"/>
              <a:t>Constnum</a:t>
            </a:r>
            <a:r>
              <a:rPr lang="en-US" altLang="zh-CN" dirty="0" smtClean="0"/>
              <a:t>; c = b – </a:t>
            </a:r>
            <a:r>
              <a:rPr lang="en-US" altLang="zh-CN" dirty="0" err="1" smtClean="0"/>
              <a:t>Constnum</a:t>
            </a:r>
            <a:r>
              <a:rPr lang="zh-CN" altLang="en-US" dirty="0" smtClean="0"/>
              <a:t>的指令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如果后续没有对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的重新赋值，则</a:t>
            </a:r>
            <a:r>
              <a:rPr lang="zh-CN" altLang="en-US" dirty="0"/>
              <a:t>后续</a:t>
            </a:r>
            <a:r>
              <a:rPr lang="zh-CN" altLang="en-US" dirty="0" smtClean="0"/>
              <a:t>可以用</a:t>
            </a:r>
            <a:r>
              <a:rPr lang="en-US" altLang="zh-CN" dirty="0" smtClean="0"/>
              <a:t>a</a:t>
            </a:r>
            <a:r>
              <a:rPr lang="zh-CN" altLang="en-US" dirty="0" smtClean="0"/>
              <a:t>来代替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，从而删除掉</a:t>
            </a:r>
            <a:r>
              <a:rPr lang="en-US" altLang="zh-CN" dirty="0" smtClean="0"/>
              <a:t> c = b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Constnum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9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关键代码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01" y="1231623"/>
            <a:ext cx="6944125" cy="49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21" y="1849611"/>
            <a:ext cx="5773397" cy="42656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185" y="13485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测试的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318634" y="3389746"/>
            <a:ext cx="1821729" cy="4818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318634" y="3871622"/>
            <a:ext cx="1821729" cy="4818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397143" y="4485267"/>
            <a:ext cx="1844821" cy="724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5507" y="1200727"/>
            <a:ext cx="291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优化前后的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对比：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7" y="2501257"/>
            <a:ext cx="5154655" cy="20984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91" y="2501257"/>
            <a:ext cx="5957391" cy="20984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5507" y="1995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2791" y="1995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优化后：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 smtClean="0"/>
              <a:t>问答题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022564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967256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2" y="1239228"/>
            <a:ext cx="11534156" cy="1531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9" y="3295261"/>
            <a:ext cx="11127194" cy="15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DCE</a:t>
            </a:r>
            <a:r>
              <a:rPr lang="zh-CN" altLang="en-US" dirty="0" smtClean="0"/>
              <a:t>数据流分析过程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28" y="1300209"/>
            <a:ext cx="7184607" cy="51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D3049-3692-43D6-A5FA-DA23C2EE773D}"/>
              </a:ext>
            </a:extLst>
          </p:cNvPr>
          <p:cNvGrpSpPr/>
          <p:nvPr/>
        </p:nvGrpSpPr>
        <p:grpSpPr>
          <a:xfrm>
            <a:off x="1438085" y="1840017"/>
            <a:ext cx="9315831" cy="3537524"/>
            <a:chOff x="1438085" y="1840017"/>
            <a:chExt cx="9315831" cy="353752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42E17E-1833-48F9-AE28-5CBE8B73F019}"/>
                </a:ext>
              </a:extLst>
            </p:cNvPr>
            <p:cNvGrpSpPr/>
            <p:nvPr/>
          </p:nvGrpSpPr>
          <p:grpSpPr>
            <a:xfrm>
              <a:off x="4363811" y="1915884"/>
              <a:ext cx="3464378" cy="3461657"/>
              <a:chOff x="4765222" y="1828800"/>
              <a:chExt cx="3464378" cy="3461657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49D057C-660E-4020-91E8-5F8112F0B20C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0560B9B0-D4C6-4E51-A4C6-1E29D795CB73}"/>
                  </a:ext>
                </a:extLst>
              </p:cNvPr>
              <p:cNvSpPr/>
              <p:nvPr/>
            </p:nvSpPr>
            <p:spPr>
              <a:xfrm flipH="1">
                <a:off x="4765222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240F6870-1BF6-4AE0-97EB-396767091BAA}"/>
                  </a:ext>
                </a:extLst>
              </p:cNvPr>
              <p:cNvSpPr/>
              <p:nvPr/>
            </p:nvSpPr>
            <p:spPr>
              <a:xfrm flipH="1">
                <a:off x="6629400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EDAD1B27-DEA0-4AA5-9510-5244E94CFF68}"/>
                  </a:ext>
                </a:extLst>
              </p:cNvPr>
              <p:cNvSpPr/>
              <p:nvPr/>
            </p:nvSpPr>
            <p:spPr>
              <a:xfrm>
                <a:off x="4765222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E3E75-5FCB-451B-961F-2B7C1C4C0553}"/>
                </a:ext>
              </a:extLst>
            </p:cNvPr>
            <p:cNvSpPr txBox="1"/>
            <p:nvPr/>
          </p:nvSpPr>
          <p:spPr>
            <a:xfrm>
              <a:off x="2727480" y="1845451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裴启智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65E541-1046-40C1-BFFE-1C691AF5F058}"/>
                </a:ext>
              </a:extLst>
            </p:cNvPr>
            <p:cNvSpPr/>
            <p:nvPr/>
          </p:nvSpPr>
          <p:spPr>
            <a:xfrm>
              <a:off x="1438085" y="2236219"/>
              <a:ext cx="2371744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选做部分问答题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函数基本信息的分析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简单的算术不变量删除、强度削弱、连续指令优化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4074A6-4E96-4B11-A85D-75F63BB989B7}"/>
                </a:ext>
              </a:extLst>
            </p:cNvPr>
            <p:cNvSpPr txBox="1"/>
            <p:nvPr/>
          </p:nvSpPr>
          <p:spPr>
            <a:xfrm>
              <a:off x="2727480" y="4277742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张万林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CF510B9-4B9B-439F-AAE5-782442D74145}"/>
                </a:ext>
              </a:extLst>
            </p:cNvPr>
            <p:cNvSpPr/>
            <p:nvPr/>
          </p:nvSpPr>
          <p:spPr>
            <a:xfrm>
              <a:off x="1438085" y="4668510"/>
              <a:ext cx="2371744" cy="380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循环不变式外提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78F10-4207-44AB-826A-AD9559D4367E}"/>
                </a:ext>
              </a:extLst>
            </p:cNvPr>
            <p:cNvSpPr txBox="1"/>
            <p:nvPr/>
          </p:nvSpPr>
          <p:spPr>
            <a:xfrm>
              <a:off x="8382172" y="4268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曲阳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DF3610-4D8D-4B3B-86B9-46D7718A79FE}"/>
                </a:ext>
              </a:extLst>
            </p:cNvPr>
            <p:cNvSpPr/>
            <p:nvPr/>
          </p:nvSpPr>
          <p:spPr>
            <a:xfrm>
              <a:off x="8382172" y="4668510"/>
              <a:ext cx="2371744" cy="380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可用表达式分析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AEA3E0-A0A7-4930-A909-71F3AA4E82E0}"/>
                </a:ext>
              </a:extLst>
            </p:cNvPr>
            <p:cNvSpPr txBox="1"/>
            <p:nvPr/>
          </p:nvSpPr>
          <p:spPr>
            <a:xfrm>
              <a:off x="8382172" y="184001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雷雨轩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A5F69F-6F10-4FCC-B8E0-646A61EB4EF3}"/>
                </a:ext>
              </a:extLst>
            </p:cNvPr>
            <p:cNvSpPr/>
            <p:nvPr/>
          </p:nvSpPr>
          <p:spPr>
            <a:xfrm>
              <a:off x="8382172" y="2240127"/>
              <a:ext cx="2371744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活跃变量分析</a:t>
              </a:r>
              <a:endParaRPr lang="en-US" altLang="zh-CN" sz="16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常量传播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形 26" descr="云计算">
              <a:extLst>
                <a:ext uri="{FF2B5EF4-FFF2-40B4-BE49-F238E27FC236}">
                  <a16:creationId xmlns:a16="http://schemas.microsoft.com/office/drawing/2014/main" id="{3918DE23-9CB8-4F40-9D32-CBDA6119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31709" y="4227155"/>
              <a:ext cx="737140" cy="737140"/>
            </a:xfrm>
            <a:prstGeom prst="rect">
              <a:avLst/>
            </a:prstGeom>
          </p:spPr>
        </p:pic>
        <p:pic>
          <p:nvPicPr>
            <p:cNvPr id="28" name="图形 27" descr="Internet">
              <a:extLst>
                <a:ext uri="{FF2B5EF4-FFF2-40B4-BE49-F238E27FC236}">
                  <a16:creationId xmlns:a16="http://schemas.microsoft.com/office/drawing/2014/main" id="{92DAA2E4-0EAB-40D1-B05C-F484044A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1809" y="2390381"/>
              <a:ext cx="737140" cy="737140"/>
            </a:xfrm>
            <a:prstGeom prst="rect">
              <a:avLst/>
            </a:prstGeom>
          </p:spPr>
        </p:pic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7A3DECBB-D068-499A-B63B-5E86C39A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1809" y="4223813"/>
              <a:ext cx="737140" cy="737140"/>
            </a:xfrm>
            <a:prstGeom prst="rect">
              <a:avLst/>
            </a:prstGeom>
          </p:spPr>
        </p:pic>
        <p:pic>
          <p:nvPicPr>
            <p:cNvPr id="30" name="图形 29" descr="信号塔">
              <a:extLst>
                <a:ext uri="{FF2B5EF4-FFF2-40B4-BE49-F238E27FC236}">
                  <a16:creationId xmlns:a16="http://schemas.microsoft.com/office/drawing/2014/main" id="{37A5801B-686E-4BED-AB1B-1A93E5B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1709" y="2390381"/>
              <a:ext cx="737140" cy="737140"/>
            </a:xfrm>
            <a:prstGeom prst="rect">
              <a:avLst/>
            </a:prstGeom>
          </p:spPr>
        </p:pic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小组成员及分工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441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DCE</a:t>
            </a:r>
            <a:r>
              <a:rPr lang="zh-CN" altLang="en-US" dirty="0" smtClean="0"/>
              <a:t>数据流分析过程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59" y="1175141"/>
            <a:ext cx="7547168" cy="5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 smtClean="0"/>
              <a:t>总结与展望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问题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9614E3-71C5-4C22-84AA-AE7C4DBADDED}"/>
              </a:ext>
            </a:extLst>
          </p:cNvPr>
          <p:cNvGrpSpPr/>
          <p:nvPr/>
        </p:nvGrpSpPr>
        <p:grpSpPr>
          <a:xfrm rot="8081364">
            <a:off x="3913870" y="1610496"/>
            <a:ext cx="4347484" cy="4327615"/>
            <a:chOff x="2824463" y="1276989"/>
            <a:chExt cx="4347484" cy="4327615"/>
          </a:xfrm>
          <a:solidFill>
            <a:schemeClr val="accent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20A080A-689E-4C93-9E08-B3B2A2C674E1}"/>
                </a:ext>
              </a:extLst>
            </p:cNvPr>
            <p:cNvSpPr/>
            <p:nvPr/>
          </p:nvSpPr>
          <p:spPr>
            <a:xfrm rot="2700000">
              <a:off x="391502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90F3E4-7347-43A6-99A9-69983A176032}"/>
                </a:ext>
              </a:extLst>
            </p:cNvPr>
            <p:cNvSpPr/>
            <p:nvPr/>
          </p:nvSpPr>
          <p:spPr>
            <a:xfrm>
              <a:off x="3918269" y="1276989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3D11502-1A5E-4B2A-8899-74BB9B98A430}"/>
                </a:ext>
              </a:extLst>
            </p:cNvPr>
            <p:cNvSpPr/>
            <p:nvPr/>
          </p:nvSpPr>
          <p:spPr>
            <a:xfrm>
              <a:off x="500931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F72D5EF-F7DE-4A70-B842-6C00515E5374}"/>
                </a:ext>
              </a:extLst>
            </p:cNvPr>
            <p:cNvSpPr/>
            <p:nvPr/>
          </p:nvSpPr>
          <p:spPr>
            <a:xfrm>
              <a:off x="3915028" y="344197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99ACAD9-A6CB-488C-9F98-4844E59A8A33}"/>
                </a:ext>
              </a:extLst>
            </p:cNvPr>
            <p:cNvSpPr/>
            <p:nvPr/>
          </p:nvSpPr>
          <p:spPr>
            <a:xfrm rot="16200000">
              <a:off x="2824463" y="2360935"/>
              <a:ext cx="2162630" cy="2162630"/>
            </a:xfrm>
            <a:custGeom>
              <a:avLst/>
              <a:gdLst>
                <a:gd name="connsiteX0" fmla="*/ 1081315 w 2162630"/>
                <a:gd name="connsiteY0" fmla="*/ 0 h 2162630"/>
                <a:gd name="connsiteX1" fmla="*/ 2162630 w 2162630"/>
                <a:gd name="connsiteY1" fmla="*/ 1081315 h 2162630"/>
                <a:gd name="connsiteX2" fmla="*/ 2161940 w 2162630"/>
                <a:gd name="connsiteY2" fmla="*/ 1094980 h 2162630"/>
                <a:gd name="connsiteX3" fmla="*/ 2065047 w 2162630"/>
                <a:gd name="connsiteY3" fmla="*/ 1099873 h 2162630"/>
                <a:gd name="connsiteX4" fmla="*/ 1099873 w 2162630"/>
                <a:gd name="connsiteY4" fmla="*/ 2065047 h 2162630"/>
                <a:gd name="connsiteX5" fmla="*/ 1094980 w 2162630"/>
                <a:gd name="connsiteY5" fmla="*/ 2161940 h 2162630"/>
                <a:gd name="connsiteX6" fmla="*/ 1081315 w 2162630"/>
                <a:gd name="connsiteY6" fmla="*/ 2162630 h 2162630"/>
                <a:gd name="connsiteX7" fmla="*/ 0 w 2162630"/>
                <a:gd name="connsiteY7" fmla="*/ 1081315 h 2162630"/>
                <a:gd name="connsiteX8" fmla="*/ 1081315 w 2162630"/>
                <a:gd name="connsiteY8" fmla="*/ 0 h 21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630" h="2162630">
                  <a:moveTo>
                    <a:pt x="1081315" y="0"/>
                  </a:moveTo>
                  <a:cubicBezTo>
                    <a:pt x="1678509" y="0"/>
                    <a:pt x="2162630" y="484121"/>
                    <a:pt x="2162630" y="1081315"/>
                  </a:cubicBezTo>
                  <a:lnTo>
                    <a:pt x="2161940" y="1094980"/>
                  </a:lnTo>
                  <a:lnTo>
                    <a:pt x="2065047" y="1099873"/>
                  </a:lnTo>
                  <a:cubicBezTo>
                    <a:pt x="1556138" y="1151555"/>
                    <a:pt x="1151555" y="1556138"/>
                    <a:pt x="1099873" y="2065047"/>
                  </a:cubicBezTo>
                  <a:lnTo>
                    <a:pt x="1094980" y="2161940"/>
                  </a:lnTo>
                  <a:lnTo>
                    <a:pt x="1081315" y="2162630"/>
                  </a:lnTo>
                  <a:cubicBezTo>
                    <a:pt x="484121" y="2162630"/>
                    <a:pt x="0" y="1678509"/>
                    <a:pt x="0" y="1081315"/>
                  </a:cubicBezTo>
                  <a:cubicBezTo>
                    <a:pt x="0" y="484121"/>
                    <a:pt x="484121" y="0"/>
                    <a:pt x="10813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F63DF7-A8D0-424E-AF5D-2C6D2E2F2315}"/>
              </a:ext>
            </a:extLst>
          </p:cNvPr>
          <p:cNvGrpSpPr/>
          <p:nvPr/>
        </p:nvGrpSpPr>
        <p:grpSpPr>
          <a:xfrm>
            <a:off x="992579" y="1889141"/>
            <a:ext cx="3389092" cy="806057"/>
            <a:chOff x="992579" y="1889141"/>
            <a:chExt cx="3389092" cy="80605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56BCCD-F798-4489-BD0C-E85C4C29DE17}"/>
                </a:ext>
              </a:extLst>
            </p:cNvPr>
            <p:cNvSpPr txBox="1"/>
            <p:nvPr/>
          </p:nvSpPr>
          <p:spPr>
            <a:xfrm>
              <a:off x="1119239" y="1889141"/>
              <a:ext cx="3262432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强度削弱、连续指令的优化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99FF68-B941-4527-9AEA-048C0C36E69F}"/>
                </a:ext>
              </a:extLst>
            </p:cNvPr>
            <p:cNvSpPr/>
            <p:nvPr/>
          </p:nvSpPr>
          <p:spPr>
            <a:xfrm>
              <a:off x="992579" y="2351963"/>
              <a:ext cx="2756854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9EF327-4AE3-45FB-AF35-B0EA45D718BD}"/>
              </a:ext>
            </a:extLst>
          </p:cNvPr>
          <p:cNvGrpSpPr/>
          <p:nvPr/>
        </p:nvGrpSpPr>
        <p:grpSpPr>
          <a:xfrm>
            <a:off x="8247891" y="2017587"/>
            <a:ext cx="3131309" cy="677611"/>
            <a:chOff x="8247891" y="2017587"/>
            <a:chExt cx="3131309" cy="67761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E039BD-65CB-462D-A003-5BB2DFE4F05E}"/>
                </a:ext>
              </a:extLst>
            </p:cNvPr>
            <p:cNvSpPr txBox="1"/>
            <p:nvPr/>
          </p:nvSpPr>
          <p:spPr>
            <a:xfrm>
              <a:off x="8247891" y="2017587"/>
              <a:ext cx="1980029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循环不变式外提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749D62-60C3-4DCC-99BB-6456304D70B6}"/>
                </a:ext>
              </a:extLst>
            </p:cNvPr>
            <p:cNvSpPr/>
            <p:nvPr/>
          </p:nvSpPr>
          <p:spPr>
            <a:xfrm>
              <a:off x="8543455" y="2351963"/>
              <a:ext cx="2835745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9D2E0-E672-47FE-AA5C-8100D6E97379}"/>
              </a:ext>
            </a:extLst>
          </p:cNvPr>
          <p:cNvGrpSpPr/>
          <p:nvPr/>
        </p:nvGrpSpPr>
        <p:grpSpPr>
          <a:xfrm>
            <a:off x="992579" y="4211095"/>
            <a:ext cx="3141574" cy="799427"/>
            <a:chOff x="992579" y="4211095"/>
            <a:chExt cx="3141574" cy="79942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E8B927-C70A-4353-AF65-41C911ED799E}"/>
                </a:ext>
              </a:extLst>
            </p:cNvPr>
            <p:cNvSpPr txBox="1"/>
            <p:nvPr/>
          </p:nvSpPr>
          <p:spPr>
            <a:xfrm>
              <a:off x="2154124" y="4211095"/>
              <a:ext cx="1980029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可用表达式分析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BF2DCCE-2CE2-435F-B155-3D75165C2E82}"/>
                </a:ext>
              </a:extLst>
            </p:cNvPr>
            <p:cNvSpPr/>
            <p:nvPr/>
          </p:nvSpPr>
          <p:spPr>
            <a:xfrm>
              <a:off x="992579" y="4667287"/>
              <a:ext cx="2756854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B01A3C8-5832-49D9-A746-F33977E48829}"/>
              </a:ext>
            </a:extLst>
          </p:cNvPr>
          <p:cNvGrpSpPr/>
          <p:nvPr/>
        </p:nvGrpSpPr>
        <p:grpSpPr>
          <a:xfrm>
            <a:off x="8476167" y="4067666"/>
            <a:ext cx="2903033" cy="942856"/>
            <a:chOff x="8476167" y="4067666"/>
            <a:chExt cx="2903033" cy="94285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8537CC-0BEB-4A41-A64E-3430662EABD0}"/>
                </a:ext>
              </a:extLst>
            </p:cNvPr>
            <p:cNvSpPr txBox="1"/>
            <p:nvPr/>
          </p:nvSpPr>
          <p:spPr>
            <a:xfrm>
              <a:off x="8476167" y="4067666"/>
              <a:ext cx="1210588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常量传播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65E3CD-EB44-4F88-9329-D7EBDC66A017}"/>
                </a:ext>
              </a:extLst>
            </p:cNvPr>
            <p:cNvSpPr/>
            <p:nvPr/>
          </p:nvSpPr>
          <p:spPr>
            <a:xfrm>
              <a:off x="8543455" y="4667287"/>
              <a:ext cx="2835745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077A50-621C-445A-849B-240F0F2B0918}"/>
              </a:ext>
            </a:extLst>
          </p:cNvPr>
          <p:cNvGrpSpPr/>
          <p:nvPr/>
        </p:nvGrpSpPr>
        <p:grpSpPr>
          <a:xfrm>
            <a:off x="4554111" y="2362200"/>
            <a:ext cx="968268" cy="968268"/>
            <a:chOff x="5314982" y="2293544"/>
            <a:chExt cx="585756" cy="585756"/>
          </a:xfrm>
        </p:grpSpPr>
        <p:pic>
          <p:nvPicPr>
            <p:cNvPr id="20" name="图形 19" descr="Internet">
              <a:extLst>
                <a:ext uri="{FF2B5EF4-FFF2-40B4-BE49-F238E27FC236}">
                  <a16:creationId xmlns:a16="http://schemas.microsoft.com/office/drawing/2014/main" id="{F19E57AA-1E56-4236-93AA-84E2727C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9205" y="2377767"/>
              <a:ext cx="417310" cy="417310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1C124-04A5-4E58-9F14-267968B3036D}"/>
                </a:ext>
              </a:extLst>
            </p:cNvPr>
            <p:cNvSpPr/>
            <p:nvPr/>
          </p:nvSpPr>
          <p:spPr>
            <a:xfrm>
              <a:off x="5314982" y="229354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6D8E5D-DD92-43FC-9FF4-7DB02EACCBFD}"/>
              </a:ext>
            </a:extLst>
          </p:cNvPr>
          <p:cNvGrpSpPr/>
          <p:nvPr/>
        </p:nvGrpSpPr>
        <p:grpSpPr>
          <a:xfrm>
            <a:off x="6503395" y="2348716"/>
            <a:ext cx="968268" cy="968268"/>
            <a:chOff x="6937081" y="2865453"/>
            <a:chExt cx="585756" cy="585756"/>
          </a:xfrm>
        </p:grpSpPr>
        <p:pic>
          <p:nvPicPr>
            <p:cNvPr id="23" name="图形 22" descr="信号塔">
              <a:extLst>
                <a:ext uri="{FF2B5EF4-FFF2-40B4-BE49-F238E27FC236}">
                  <a16:creationId xmlns:a16="http://schemas.microsoft.com/office/drawing/2014/main" id="{47CAB783-1F64-415E-96B6-1875B33B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1304" y="2949676"/>
              <a:ext cx="417310" cy="417310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436BF07-6BE5-4413-B3A9-36C8EDA22B2A}"/>
                </a:ext>
              </a:extLst>
            </p:cNvPr>
            <p:cNvSpPr/>
            <p:nvPr/>
          </p:nvSpPr>
          <p:spPr>
            <a:xfrm>
              <a:off x="6937081" y="2865453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DFD724-F7C0-4473-8784-49EE579D0003}"/>
              </a:ext>
            </a:extLst>
          </p:cNvPr>
          <p:cNvGrpSpPr/>
          <p:nvPr/>
        </p:nvGrpSpPr>
        <p:grpSpPr>
          <a:xfrm>
            <a:off x="6594758" y="4125185"/>
            <a:ext cx="968268" cy="968268"/>
            <a:chOff x="6313517" y="4484607"/>
            <a:chExt cx="585756" cy="585756"/>
          </a:xfrm>
        </p:grpSpPr>
        <p:pic>
          <p:nvPicPr>
            <p:cNvPr id="26" name="图形 25" descr="投影仪">
              <a:extLst>
                <a:ext uri="{FF2B5EF4-FFF2-40B4-BE49-F238E27FC236}">
                  <a16:creationId xmlns:a16="http://schemas.microsoft.com/office/drawing/2014/main" id="{99A6501D-BE20-4FF2-9D26-D5FE60D6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73839" y="4544929"/>
              <a:ext cx="465112" cy="465112"/>
            </a:xfrm>
            <a:prstGeom prst="rect">
              <a:avLst/>
            </a:pr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D66A886-9543-4CCA-9729-79377523C035}"/>
                </a:ext>
              </a:extLst>
            </p:cNvPr>
            <p:cNvSpPr/>
            <p:nvPr/>
          </p:nvSpPr>
          <p:spPr>
            <a:xfrm>
              <a:off x="6313517" y="4484607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2D03FB-DB90-40AD-AD93-0437397DF0FC}"/>
              </a:ext>
            </a:extLst>
          </p:cNvPr>
          <p:cNvGrpSpPr/>
          <p:nvPr/>
        </p:nvGrpSpPr>
        <p:grpSpPr>
          <a:xfrm>
            <a:off x="4585181" y="4174665"/>
            <a:ext cx="968268" cy="968268"/>
            <a:chOff x="4680636" y="3870614"/>
            <a:chExt cx="585756" cy="585756"/>
          </a:xfrm>
        </p:grpSpPr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6EF1531A-7F24-42DF-8B83-FE5D6364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859" y="3954837"/>
              <a:ext cx="417310" cy="417310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3EE13D6-C28D-49C6-9AEC-DDA50C8C8D3A}"/>
                </a:ext>
              </a:extLst>
            </p:cNvPr>
            <p:cNvSpPr/>
            <p:nvPr/>
          </p:nvSpPr>
          <p:spPr>
            <a:xfrm>
              <a:off x="4680636" y="387061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0803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其他问题及展望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4576" y="1431635"/>
            <a:ext cx="89500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目前的优化主要集中在块</a:t>
            </a:r>
            <a:r>
              <a:rPr lang="zh-CN" altLang="en-US" dirty="0" smtClean="0"/>
              <a:t>内，实际上块间、过程间也有很多可以实现的欧优化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分析和优化的关联性不强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优化间的关联性不强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其他可以考虑的优化</a:t>
            </a:r>
            <a:r>
              <a:rPr lang="zh-CN" altLang="en-US" dirty="0" smtClean="0"/>
              <a:t>，如：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函数内联展开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归纳变量删除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公共</a:t>
            </a:r>
            <a:r>
              <a:rPr lang="zh-CN" altLang="en-US" dirty="0"/>
              <a:t>子</a:t>
            </a:r>
            <a:r>
              <a:rPr lang="zh-CN" altLang="en-US" dirty="0" smtClean="0"/>
              <a:t>表达式删除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循环</a:t>
            </a:r>
            <a:r>
              <a:rPr lang="zh-CN" altLang="en-US" dirty="0" smtClean="0"/>
              <a:t>展开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等等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30616" y="4137890"/>
            <a:ext cx="2493819" cy="628073"/>
          </a:xfrm>
        </p:spPr>
        <p:txBody>
          <a:bodyPr/>
          <a:lstStyle/>
          <a:p>
            <a:r>
              <a:rPr lang="zh-CN" altLang="en-US" sz="1200" dirty="0"/>
              <a:t>裴启智 雷雨轩 张万林 曲阳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4386" y="2121268"/>
            <a:ext cx="8546282" cy="1862048"/>
          </a:xfrm>
        </p:spPr>
        <p:txBody>
          <a:bodyPr/>
          <a:lstStyle/>
          <a:p>
            <a:r>
              <a:rPr lang="en-US" altLang="zh-CN" dirty="0" smtClean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480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数据流分析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数据流分析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2FC8D3-12A1-4170-AC35-B561B0B7DA76}"/>
              </a:ext>
            </a:extLst>
          </p:cNvPr>
          <p:cNvSpPr/>
          <p:nvPr/>
        </p:nvSpPr>
        <p:spPr>
          <a:xfrm>
            <a:off x="101192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96E89D-C2E2-41D4-9354-070372EA5882}"/>
              </a:ext>
            </a:extLst>
          </p:cNvPr>
          <p:cNvSpPr/>
          <p:nvPr/>
        </p:nvSpPr>
        <p:spPr>
          <a:xfrm>
            <a:off x="3655256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AC0EE48-51CD-4660-ACF5-5496CB177EAD}"/>
              </a:ext>
            </a:extLst>
          </p:cNvPr>
          <p:cNvSpPr/>
          <p:nvPr/>
        </p:nvSpPr>
        <p:spPr>
          <a:xfrm>
            <a:off x="6289521" y="1701707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CA3D69-CEC3-4E7B-800E-1AA96C5D4E44}"/>
              </a:ext>
            </a:extLst>
          </p:cNvPr>
          <p:cNvSpPr/>
          <p:nvPr/>
        </p:nvSpPr>
        <p:spPr>
          <a:xfrm>
            <a:off x="8932853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0AF3A6-5189-412E-AEF1-5FA9C7F47D10}"/>
              </a:ext>
            </a:extLst>
          </p:cNvPr>
          <p:cNvSpPr/>
          <p:nvPr/>
        </p:nvSpPr>
        <p:spPr>
          <a:xfrm>
            <a:off x="1163296" y="3878893"/>
            <a:ext cx="1944481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扩展增加对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Module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中类型定义、全局变量定义等的统计和输出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2C813-CF66-4B22-AD5C-06EB122AC70A}"/>
              </a:ext>
            </a:extLst>
          </p:cNvPr>
          <p:cNvSpPr txBox="1"/>
          <p:nvPr/>
        </p:nvSpPr>
        <p:spPr>
          <a:xfrm>
            <a:off x="1273762" y="3477076"/>
            <a:ext cx="172355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问答题第二问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4D39EC19-E47B-4805-B186-A9010DEA45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536" y="1812818"/>
            <a:ext cx="718000" cy="804026"/>
          </a:xfrm>
          <a:prstGeom prst="rect">
            <a:avLst/>
          </a:prstGeom>
        </p:spPr>
      </p:pic>
      <p:pic>
        <p:nvPicPr>
          <p:cNvPr id="13" name="图形 12" descr="投影仪屏幕">
            <a:extLst>
              <a:ext uri="{FF2B5EF4-FFF2-40B4-BE49-F238E27FC236}">
                <a16:creationId xmlns:a16="http://schemas.microsoft.com/office/drawing/2014/main" id="{0115C2FA-4366-46B1-8630-3925AFF353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2942" y="1841347"/>
            <a:ext cx="667046" cy="746967"/>
          </a:xfrm>
          <a:prstGeom prst="rect">
            <a:avLst/>
          </a:prstGeom>
        </p:spPr>
      </p:pic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01B4855C-1F1D-44AE-A6AC-B2311F003D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136" y="1906062"/>
            <a:ext cx="551464" cy="617538"/>
          </a:xfrm>
          <a:prstGeom prst="rect">
            <a:avLst/>
          </a:prstGeom>
        </p:spPr>
      </p:pic>
      <p:pic>
        <p:nvPicPr>
          <p:cNvPr id="15" name="图形 14" descr="处理器">
            <a:extLst>
              <a:ext uri="{FF2B5EF4-FFF2-40B4-BE49-F238E27FC236}">
                <a16:creationId xmlns:a16="http://schemas.microsoft.com/office/drawing/2014/main" id="{F03929D1-8667-4CA3-AB83-4939CAEDA1D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143" y="1841347"/>
            <a:ext cx="667046" cy="74696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8ED6F3-B8A2-4BDB-83B4-F2FDF188B2FE}"/>
              </a:ext>
            </a:extLst>
          </p:cNvPr>
          <p:cNvSpPr/>
          <p:nvPr/>
        </p:nvSpPr>
        <p:spPr>
          <a:xfrm>
            <a:off x="103063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F12129-51BB-4401-A7F1-B647CC1C5E20}"/>
              </a:ext>
            </a:extLst>
          </p:cNvPr>
          <p:cNvSpPr txBox="1"/>
          <p:nvPr/>
        </p:nvSpPr>
        <p:spPr>
          <a:xfrm>
            <a:off x="187168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4A99A-33D6-4286-A9A8-2819404CEE3D}"/>
              </a:ext>
            </a:extLst>
          </p:cNvPr>
          <p:cNvSpPr/>
          <p:nvPr/>
        </p:nvSpPr>
        <p:spPr>
          <a:xfrm>
            <a:off x="3655256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DF9C9C-4D65-43E1-BD5E-E80BBA29C321}"/>
              </a:ext>
            </a:extLst>
          </p:cNvPr>
          <p:cNvSpPr txBox="1"/>
          <p:nvPr/>
        </p:nvSpPr>
        <p:spPr>
          <a:xfrm>
            <a:off x="4515013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CB9BE8-23DF-4413-A84F-C6D5FC50086E}"/>
              </a:ext>
            </a:extLst>
          </p:cNvPr>
          <p:cNvSpPr/>
          <p:nvPr/>
        </p:nvSpPr>
        <p:spPr>
          <a:xfrm>
            <a:off x="8932853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86B42-5A83-414C-B9DA-027F8F030D38}"/>
              </a:ext>
            </a:extLst>
          </p:cNvPr>
          <p:cNvSpPr txBox="1"/>
          <p:nvPr/>
        </p:nvSpPr>
        <p:spPr>
          <a:xfrm>
            <a:off x="9792610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341B5A-A82A-4B46-8865-38E502C4AC88}"/>
              </a:ext>
            </a:extLst>
          </p:cNvPr>
          <p:cNvSpPr/>
          <p:nvPr/>
        </p:nvSpPr>
        <p:spPr>
          <a:xfrm>
            <a:off x="3806628" y="3878893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统计输出每个函数的基本信息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932A28-53E2-4752-8D97-743C32DB991F}"/>
              </a:ext>
            </a:extLst>
          </p:cNvPr>
          <p:cNvSpPr txBox="1"/>
          <p:nvPr/>
        </p:nvSpPr>
        <p:spPr>
          <a:xfrm>
            <a:off x="3584278" y="3477076"/>
            <a:ext cx="23891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Function-Info Analysis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4ACAD1-2D5D-4FFC-B1A8-8B9CDB9C99C5}"/>
              </a:ext>
            </a:extLst>
          </p:cNvPr>
          <p:cNvSpPr/>
          <p:nvPr/>
        </p:nvSpPr>
        <p:spPr>
          <a:xfrm>
            <a:off x="6445425" y="3987064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分析不同程序点有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哪些</a:t>
            </a: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可用表达式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A094B4-019B-4297-B2C5-F398BE3AD09F}"/>
              </a:ext>
            </a:extLst>
          </p:cNvPr>
          <p:cNvSpPr txBox="1"/>
          <p:nvPr/>
        </p:nvSpPr>
        <p:spPr>
          <a:xfrm>
            <a:off x="6263156" y="3477076"/>
            <a:ext cx="230902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Available-Expression </a:t>
            </a:r>
          </a:p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Analysis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0C1583-AEE5-49AE-9228-942FA93ACB38}"/>
              </a:ext>
            </a:extLst>
          </p:cNvPr>
          <p:cNvSpPr/>
          <p:nvPr/>
        </p:nvSpPr>
        <p:spPr>
          <a:xfrm>
            <a:off x="9084224" y="3987064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分析不同程序点有</a:t>
            </a: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哪些</a:t>
            </a:r>
            <a:r>
              <a:rPr lang="zh-CN" altLang="en-US" sz="12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活跃变量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E4B1B7-F63A-47C3-841E-CD736FF2DBD5}"/>
              </a:ext>
            </a:extLst>
          </p:cNvPr>
          <p:cNvSpPr txBox="1"/>
          <p:nvPr/>
        </p:nvSpPr>
        <p:spPr>
          <a:xfrm>
            <a:off x="8915284" y="3477076"/>
            <a:ext cx="23441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Live-Variable Analysis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7A9D1A-D0A8-4584-AD50-BA400E298BC4}"/>
              </a:ext>
            </a:extLst>
          </p:cNvPr>
          <p:cNvSpPr/>
          <p:nvPr/>
        </p:nvSpPr>
        <p:spPr>
          <a:xfrm>
            <a:off x="631276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E5404F-31BA-4465-885D-1A814EBE1B0F}"/>
              </a:ext>
            </a:extLst>
          </p:cNvPr>
          <p:cNvSpPr txBox="1"/>
          <p:nvPr/>
        </p:nvSpPr>
        <p:spPr>
          <a:xfrm>
            <a:off x="715381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9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4" y="2046744"/>
            <a:ext cx="11881886" cy="180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问答题第二问</a:t>
            </a:r>
            <a:r>
              <a:rPr lang="en-US" altLang="zh-CN" dirty="0" smtClean="0"/>
              <a:t>-</a:t>
            </a:r>
            <a:r>
              <a:rPr lang="zh-CN" altLang="en-US" dirty="0" smtClean="0"/>
              <a:t>类型定义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3464" y="1481328"/>
            <a:ext cx="4054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类型定义：</a:t>
            </a:r>
            <a:r>
              <a:rPr lang="zh-CN" altLang="en-US" dirty="0" smtClean="0"/>
              <a:t>使用类型</a:t>
            </a:r>
            <a:r>
              <a:rPr lang="zh-CN" altLang="en-US" dirty="0"/>
              <a:t>定义时需要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类型</a:t>
            </a:r>
            <a:r>
              <a:rPr lang="zh-CN" altLang="en-US" dirty="0"/>
              <a:t>定义符</a:t>
            </a:r>
            <a:r>
              <a:rPr lang="en-US" altLang="zh-CN" dirty="0" err="1"/>
              <a:t>typedef</a:t>
            </a:r>
            <a:r>
              <a:rPr lang="zh-CN" altLang="en-US" dirty="0" smtClean="0"/>
              <a:t>，将</a:t>
            </a:r>
            <a:r>
              <a:rPr lang="zh-CN" altLang="en-US" dirty="0"/>
              <a:t>一个原有的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量</a:t>
            </a:r>
            <a:r>
              <a:rPr lang="zh-CN" altLang="en-US" dirty="0"/>
              <a:t>类型定义一个新的变量类型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51153" y="94925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61531" y="165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48" y="2146822"/>
            <a:ext cx="3299147" cy="1527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85" y="1318583"/>
            <a:ext cx="2398260" cy="39646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51153" y="5465490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对应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91" y="5911602"/>
            <a:ext cx="4319181" cy="9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问答题第二问</a:t>
            </a:r>
            <a:r>
              <a:rPr lang="en-US" altLang="zh-CN" dirty="0" smtClean="0"/>
              <a:t>-</a:t>
            </a:r>
            <a:r>
              <a:rPr lang="zh-CN" altLang="en-US" dirty="0" smtClean="0"/>
              <a:t>全局变量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3464" y="1481328"/>
            <a:ext cx="3540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全局变量：在所有函数外部定义的变量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中全局变量对应以</a:t>
            </a:r>
            <a:r>
              <a:rPr lang="en-US" altLang="zh-CN" dirty="0" smtClean="0"/>
              <a:t>@</a:t>
            </a:r>
            <a:r>
              <a:rPr lang="zh-CN" altLang="en-US" dirty="0" smtClean="0"/>
              <a:t>开头的变量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一些格式化字符串也会被视作全局变量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40326" y="91693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64837" y="100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57" y="1286269"/>
            <a:ext cx="3431644" cy="3999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837" y="1569992"/>
            <a:ext cx="3821402" cy="1598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257" y="5852073"/>
            <a:ext cx="5936494" cy="10059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1992" y="5481271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对应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9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1248</Words>
  <Application>Microsoft Office PowerPoint</Application>
  <PresentationFormat>宽屏</PresentationFormat>
  <Paragraphs>256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宋体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dell</cp:lastModifiedBy>
  <cp:revision>117</cp:revision>
  <dcterms:created xsi:type="dcterms:W3CDTF">2019-07-26T03:20:08Z</dcterms:created>
  <dcterms:modified xsi:type="dcterms:W3CDTF">2021-01-29T10:03:05Z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